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008080"/>
    <a:srgbClr val="FFFF57"/>
    <a:srgbClr val="DDDDDD"/>
    <a:srgbClr val="336600"/>
    <a:srgbClr val="669900"/>
    <a:srgbClr val="87C5CB"/>
    <a:srgbClr val="5BFFFF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177" d="100"/>
          <a:sy n="177" d="100"/>
        </p:scale>
        <p:origin x="3758" y="-1651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Panel 3: </a:t>
            </a:r>
            <a:r>
              <a:rPr lang="en-US" sz="1200" dirty="0" smtClean="0"/>
              <a:t>http://www.wkow.com/story/14696334/special-report-theres-an-app-for-that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http://guernseydonkey.com/?p=7430, https://www.pinterest.com/chan2216/conserve-energy/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http://completeelectrical.biz/outlet-sparks/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http://www.clipartpanda.com/categories/coal-clip-art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http://www.freeclipart.pw/clipart_images/steam-cloud-clipart-25079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http://all-free-download.com/free-vector/download/wind-turbine-clip-art_15577.html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Panel 2: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http://sharpenet.com/give-take/think-print-is-dead-think-again/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http://www.keepcalmandposters.com/poster/4444010_keep_calm_and_think_like_an_engineer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D0789-0253-4D9F-9F8C-43AB8EE8094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1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.jpeg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21" Type="http://schemas.openxmlformats.org/officeDocument/2006/relationships/image" Target="../media/image14.jp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11.jpg"/><Relationship Id="rId25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17.jpeg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23" Type="http://schemas.openxmlformats.org/officeDocument/2006/relationships/image" Target="../media/image16.jpeg"/><Relationship Id="rId10" Type="http://schemas.openxmlformats.org/officeDocument/2006/relationships/image" Target="../media/image6.jpeg"/><Relationship Id="rId19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 bwMode="auto">
          <a:xfrm>
            <a:off x="4791473" y="2095500"/>
            <a:ext cx="2286001" cy="24003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990600"/>
            <a:ext cx="42062399" cy="10134600"/>
            <a:chOff x="914400" y="981252"/>
            <a:chExt cx="42062399" cy="10548672"/>
          </a:xfrm>
        </p:grpSpPr>
        <p:pic>
          <p:nvPicPr>
            <p:cNvPr id="5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81252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0" y="1004976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5200" y="1004976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914401" y="11077752"/>
            <a:ext cx="42062399" cy="10563048"/>
            <a:chOff x="914400" y="981252"/>
            <a:chExt cx="42062399" cy="10563048"/>
          </a:xfrm>
        </p:grpSpPr>
        <p:pic>
          <p:nvPicPr>
            <p:cNvPr id="13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81252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0" y="990600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5200" y="1019352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914398" y="21555252"/>
            <a:ext cx="42062399" cy="10524948"/>
            <a:chOff x="914400" y="1000302"/>
            <a:chExt cx="42062399" cy="10524948"/>
          </a:xfrm>
        </p:grpSpPr>
        <p:pic>
          <p:nvPicPr>
            <p:cNvPr id="17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00302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0" y="1000302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Image result for cell 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5200" y="1000302"/>
              <a:ext cx="14020799" cy="105249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4572000" y="1519668"/>
            <a:ext cx="35052001" cy="5486400"/>
          </a:xfrm>
          <a:prstGeom prst="rect">
            <a:avLst/>
          </a:prstGeom>
          <a:solidFill>
            <a:schemeClr val="bg1"/>
          </a:solidFill>
          <a:ln w="60325" cap="flat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>
            <a:lvl1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2pPr>
            <a:lvl3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3pPr>
            <a:lvl4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4pPr>
            <a:lvl5pPr algn="ctr" defTabSz="4703763" rtl="0" eaLnBrk="0" fontAlgn="base" hangingPunct="0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5pPr>
            <a:lvl6pPr marL="4572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6pPr>
            <a:lvl7pPr marL="9144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7pPr>
            <a:lvl8pPr marL="13716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8pPr>
            <a:lvl9pPr marL="1828800" algn="ctr" defTabSz="4703763" rtl="0" fontAlgn="base">
              <a:spcBef>
                <a:spcPct val="0"/>
              </a:spcBef>
              <a:spcAft>
                <a:spcPct val="0"/>
              </a:spcAft>
              <a:defRPr sz="227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Battery Blues</a:t>
            </a:r>
            <a:r>
              <a:rPr lang="en-US" altLang="en-US" sz="6000" kern="0" dirty="0" smtClean="0">
                <a:solidFill>
                  <a:srgbClr val="002060"/>
                </a:solidFill>
                <a:latin typeface="Lucida Bright" pitchFamily="18" charset="0"/>
              </a:rPr>
              <a:t/>
            </a:r>
            <a:br>
              <a:rPr lang="en-US" altLang="en-US" sz="6000" kern="0" dirty="0" smtClean="0">
                <a:solidFill>
                  <a:srgbClr val="002060"/>
                </a:solidFill>
                <a:latin typeface="Lucida Bright" pitchFamily="18" charset="0"/>
              </a:rPr>
            </a:br>
            <a:r>
              <a:rPr lang="en-US" altLang="en-US" sz="6000" b="1" kern="0" dirty="0" smtClean="0">
                <a:solidFill>
                  <a:srgbClr val="002060"/>
                </a:solidFill>
                <a:latin typeface="Lucida Bright" pitchFamily="18" charset="0"/>
              </a:rPr>
              <a:t>Tiara Anderson</a:t>
            </a:r>
            <a:r>
              <a:rPr lang="en-US" altLang="en-US" sz="6000" b="1" i="1" kern="0" dirty="0" smtClean="0">
                <a:solidFill>
                  <a:srgbClr val="002060"/>
                </a:solidFill>
                <a:latin typeface="Lucida Bright" pitchFamily="18" charset="0"/>
              </a:rPr>
              <a:t/>
            </a:r>
            <a:br>
              <a:rPr lang="en-US" altLang="en-US" sz="6000" b="1" i="1" kern="0" dirty="0" smtClean="0">
                <a:solidFill>
                  <a:srgbClr val="002060"/>
                </a:solidFill>
                <a:latin typeface="Lucida Bright" pitchFamily="18" charset="0"/>
              </a:rPr>
            </a:br>
            <a:r>
              <a:rPr lang="en-US" altLang="en-US" sz="6000" b="1" kern="0" dirty="0" smtClean="0">
                <a:solidFill>
                  <a:srgbClr val="002060"/>
                </a:solidFill>
                <a:latin typeface="Lucida Bright" pitchFamily="18" charset="0"/>
              </a:rPr>
              <a:t>Purcell Marian High School, Integrated Math I, 9</a:t>
            </a:r>
            <a:r>
              <a:rPr lang="en-US" altLang="en-US" sz="6000" b="1" kern="0" baseline="30000" dirty="0" smtClean="0">
                <a:solidFill>
                  <a:srgbClr val="002060"/>
                </a:solidFill>
                <a:latin typeface="Lucida Bright" pitchFamily="18" charset="0"/>
              </a:rPr>
              <a:t>th</a:t>
            </a:r>
            <a:r>
              <a:rPr lang="en-US" altLang="en-US" sz="6000" b="1" kern="0" dirty="0" smtClean="0">
                <a:solidFill>
                  <a:srgbClr val="002060"/>
                </a:solidFill>
                <a:latin typeface="Lucida Bright" pitchFamily="18" charset="0"/>
              </a:rPr>
              <a:t> Grade </a:t>
            </a: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110" y="1795281"/>
            <a:ext cx="2657874" cy="26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5371156" y="4769270"/>
            <a:ext cx="38323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</a:rPr>
              <a:t>RET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is funded by the National Science Foundation, grant </a:t>
            </a:r>
            <a:endParaRPr lang="en-US" altLang="en-US" sz="28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</a:rPr>
              <a:t># EEC-1404766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4" y="1388287"/>
            <a:ext cx="6169025" cy="348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676399" y="7815345"/>
            <a:ext cx="40538396" cy="1949299"/>
            <a:chOff x="1914128" y="7803660"/>
            <a:chExt cx="40538396" cy="2346960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1914128" y="7803660"/>
              <a:ext cx="13106397" cy="23469600"/>
            </a:xfrm>
            <a:prstGeom prst="rect">
              <a:avLst/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15630127" y="7803660"/>
              <a:ext cx="13106397" cy="23469600"/>
            </a:xfrm>
            <a:prstGeom prst="rect">
              <a:avLst/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29346127" y="7803660"/>
              <a:ext cx="13106397" cy="23469600"/>
            </a:xfrm>
            <a:prstGeom prst="rect">
              <a:avLst/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86380" y="8330862"/>
            <a:ext cx="92582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What did I do? </a:t>
            </a:r>
            <a:endParaRPr lang="en-US" sz="75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14718" y="8223494"/>
            <a:ext cx="123554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002060"/>
                </a:solidFill>
                <a:latin typeface="Arial Narrow" panose="020B0606020202030204" pitchFamily="34" charset="0"/>
              </a:rPr>
              <a:t>What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b="1" dirty="0">
                <a:solidFill>
                  <a:srgbClr val="002060"/>
                </a:solidFill>
                <a:latin typeface="Arial Narrow" panose="020B0606020202030204" pitchFamily="34" charset="0"/>
              </a:rPr>
              <a:t>will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b="1" dirty="0">
                <a:solidFill>
                  <a:srgbClr val="002060"/>
                </a:solidFill>
                <a:latin typeface="Arial Narrow" panose="020B0606020202030204" pitchFamily="34" charset="0"/>
              </a:rPr>
              <a:t>we </a:t>
            </a:r>
            <a:r>
              <a:rPr lang="en-US" sz="7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do?</a:t>
            </a:r>
            <a:endParaRPr lang="en-US" sz="75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08397" y="8223494"/>
            <a:ext cx="131063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75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What should we think about?</a:t>
            </a:r>
            <a:endParaRPr lang="en-US" sz="75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AutoShape 6" descr="Image result for electricity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0" descr="Image result for electricity clip art"/>
          <p:cNvSpPr>
            <a:spLocks noChangeAspect="1" noChangeArrowheads="1"/>
          </p:cNvSpPr>
          <p:nvPr/>
        </p:nvSpPr>
        <p:spPr bwMode="auto">
          <a:xfrm>
            <a:off x="-3285725" y="7937"/>
            <a:ext cx="3898500" cy="38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057" flipH="1">
            <a:off x="27481963" y="6788343"/>
            <a:ext cx="1942611" cy="4024651"/>
          </a:xfrm>
          <a:prstGeom prst="rect">
            <a:avLst/>
          </a:prstGeom>
        </p:spPr>
      </p:pic>
      <p:sp>
        <p:nvSpPr>
          <p:cNvPr id="52" name="Rounded Rectangle 30"/>
          <p:cNvSpPr/>
          <p:nvPr/>
        </p:nvSpPr>
        <p:spPr bwMode="auto">
          <a:xfrm>
            <a:off x="1744131" y="10312669"/>
            <a:ext cx="13106397" cy="21266639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ounded Rectangle 31"/>
          <p:cNvSpPr/>
          <p:nvPr/>
        </p:nvSpPr>
        <p:spPr bwMode="auto">
          <a:xfrm>
            <a:off x="15399018" y="10312669"/>
            <a:ext cx="13106397" cy="21266639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ounded Rectangle 32"/>
          <p:cNvSpPr/>
          <p:nvPr/>
        </p:nvSpPr>
        <p:spPr bwMode="auto">
          <a:xfrm>
            <a:off x="29053905" y="10312669"/>
            <a:ext cx="13106397" cy="21266639"/>
          </a:xfrm>
          <a:prstGeom prst="rect">
            <a:avLst/>
          </a:prstGeom>
          <a:pattFill prst="pct90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6189" flipH="1">
            <a:off x="13811491" y="6751977"/>
            <a:ext cx="1942611" cy="40246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974">
            <a:off x="1839994" y="8426901"/>
            <a:ext cx="3368121" cy="252609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870819" y="11155501"/>
            <a:ext cx="127064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</a:rPr>
              <a:t>Research Project: </a:t>
            </a:r>
          </a:p>
          <a:p>
            <a:pPr algn="ctr"/>
            <a:r>
              <a:rPr lang="en-US" sz="5000" b="1" dirty="0" smtClean="0">
                <a:solidFill>
                  <a:srgbClr val="002060"/>
                </a:solidFill>
              </a:rPr>
              <a:t>Improving Energy Storage Devices</a:t>
            </a:r>
          </a:p>
          <a:p>
            <a:pPr algn="ctr"/>
            <a:r>
              <a:rPr lang="en-US" sz="5000" b="1" dirty="0" smtClean="0">
                <a:solidFill>
                  <a:srgbClr val="002060"/>
                </a:solidFill>
              </a:rPr>
              <a:t>By Investigating Lithium Sulfur Batteries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2062" name="Picture 14" descr="Image result for conserve electrical energ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600" y="10769142"/>
            <a:ext cx="3551361" cy="25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wkow.images.worldnow.com/images/14696334_BG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77">
            <a:off x="33746627" y="25108956"/>
            <a:ext cx="7230594" cy="54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42" y="5043780"/>
            <a:ext cx="2258559" cy="1735104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 bwMode="auto">
          <a:xfrm>
            <a:off x="34994182" y="12139799"/>
            <a:ext cx="1886618" cy="52201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30251400" y="11506200"/>
            <a:ext cx="4176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BIG IDEA</a:t>
            </a:r>
            <a:endParaRPr lang="en-US" sz="8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9375641" y="11298166"/>
            <a:ext cx="5240114" cy="1579634"/>
          </a:xfrm>
          <a:prstGeom prst="ellips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8" name="Picture 77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39312" y="24155400"/>
            <a:ext cx="8595284" cy="5465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29409311" y="14176025"/>
            <a:ext cx="451299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COAL</a:t>
            </a:r>
          </a:p>
          <a:p>
            <a:pPr algn="ctr"/>
            <a:r>
              <a:rPr lang="en-US" sz="3500" b="1" dirty="0" smtClean="0">
                <a:solidFill>
                  <a:srgbClr val="002060"/>
                </a:solidFill>
              </a:rPr>
              <a:t>Chemical Energy </a:t>
            </a:r>
          </a:p>
          <a:p>
            <a:pPr algn="ctr"/>
            <a:r>
              <a:rPr lang="en-US" sz="3500" b="1" dirty="0" smtClean="0">
                <a:solidFill>
                  <a:srgbClr val="002060"/>
                </a:solidFill>
              </a:rPr>
              <a:t>Storage</a:t>
            </a:r>
          </a:p>
          <a:p>
            <a:pPr algn="ctr"/>
            <a:r>
              <a:rPr lang="en-US" sz="3500" b="1" dirty="0" smtClean="0">
                <a:solidFill>
                  <a:srgbClr val="C00000"/>
                </a:solidFill>
              </a:rPr>
              <a:t>LIMITED SUPPLY!!!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74913" y="20091737"/>
            <a:ext cx="3676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TURBINE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033568" y="22498305"/>
            <a:ext cx="502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GENERATOR</a:t>
            </a:r>
          </a:p>
        </p:txBody>
      </p:sp>
      <p:grpSp>
        <p:nvGrpSpPr>
          <p:cNvPr id="126" name="Group 125"/>
          <p:cNvGrpSpPr/>
          <p:nvPr/>
        </p:nvGrpSpPr>
        <p:grpSpPr>
          <a:xfrm rot="1213432">
            <a:off x="33495990" y="16111542"/>
            <a:ext cx="4570955" cy="1243935"/>
            <a:chOff x="22079074" y="21980572"/>
            <a:chExt cx="6656100" cy="1265278"/>
          </a:xfrm>
        </p:grpSpPr>
        <p:sp>
          <p:nvSpPr>
            <p:cNvPr id="124" name="Right Arrow 123"/>
            <p:cNvSpPr/>
            <p:nvPr/>
          </p:nvSpPr>
          <p:spPr bwMode="auto">
            <a:xfrm>
              <a:off x="22495897" y="21980572"/>
              <a:ext cx="6122680" cy="1265278"/>
            </a:xfrm>
            <a:prstGeom prst="rightArrow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079074" y="22293649"/>
              <a:ext cx="6656100" cy="56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3"/>
                  </a:solidFill>
                </a:rPr>
                <a:t>THERMAL ENERGY</a:t>
              </a:r>
              <a:endParaRPr lang="en-US" sz="3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 rot="20400000" flipH="1">
            <a:off x="33262126" y="18660235"/>
            <a:ext cx="4572000" cy="1239195"/>
            <a:chOff x="21896749" y="21980572"/>
            <a:chExt cx="6721828" cy="1265278"/>
          </a:xfrm>
        </p:grpSpPr>
        <p:sp>
          <p:nvSpPr>
            <p:cNvPr id="133" name="Right Arrow 132"/>
            <p:cNvSpPr/>
            <p:nvPr/>
          </p:nvSpPr>
          <p:spPr bwMode="auto">
            <a:xfrm>
              <a:off x="22495897" y="21980572"/>
              <a:ext cx="6122680" cy="1265278"/>
            </a:xfrm>
            <a:prstGeom prst="rightArrow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1896749" y="22301821"/>
              <a:ext cx="6656095" cy="56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3"/>
                  </a:solidFill>
                </a:rPr>
                <a:t>KINETIC ENERGY</a:t>
              </a:r>
              <a:endParaRPr lang="en-US" sz="3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rot="1200000">
            <a:off x="32924845" y="21089892"/>
            <a:ext cx="4572000" cy="1239195"/>
            <a:chOff x="22001846" y="21980572"/>
            <a:chExt cx="6656100" cy="1265278"/>
          </a:xfrm>
        </p:grpSpPr>
        <p:sp>
          <p:nvSpPr>
            <p:cNvPr id="136" name="Right Arrow 135"/>
            <p:cNvSpPr/>
            <p:nvPr/>
          </p:nvSpPr>
          <p:spPr bwMode="auto">
            <a:xfrm>
              <a:off x="22495897" y="21980572"/>
              <a:ext cx="6122680" cy="1265278"/>
            </a:xfrm>
            <a:prstGeom prst="rightArrow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001846" y="22309203"/>
              <a:ext cx="6656100" cy="60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3"/>
                  </a:solidFill>
                </a:rPr>
                <a:t>KINETIC ENERGY</a:t>
              </a:r>
              <a:endParaRPr lang="en-US" sz="3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 rot="20400000" flipH="1">
            <a:off x="33033526" y="23765635"/>
            <a:ext cx="4572000" cy="1239195"/>
            <a:chOff x="21991357" y="21980572"/>
            <a:chExt cx="6656100" cy="1265278"/>
          </a:xfrm>
        </p:grpSpPr>
        <p:sp>
          <p:nvSpPr>
            <p:cNvPr id="139" name="Right Arrow 138"/>
            <p:cNvSpPr/>
            <p:nvPr/>
          </p:nvSpPr>
          <p:spPr bwMode="auto">
            <a:xfrm>
              <a:off x="22495897" y="21980572"/>
              <a:ext cx="6122680" cy="1265278"/>
            </a:xfrm>
            <a:prstGeom prst="rightArrow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991357" y="22285101"/>
              <a:ext cx="6656100" cy="59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3"/>
                  </a:solidFill>
                </a:rPr>
                <a:t>ELECTRIC ENERGY</a:t>
              </a:r>
              <a:endParaRPr lang="en-US" sz="3000" b="1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509" y="24148301"/>
            <a:ext cx="3788729" cy="3512299"/>
          </a:xfrm>
          <a:prstGeom prst="rect">
            <a:avLst/>
          </a:prstGeom>
        </p:spPr>
      </p:pic>
      <p:cxnSp>
        <p:nvCxnSpPr>
          <p:cNvPr id="130" name="Curved Connector 129"/>
          <p:cNvCxnSpPr/>
          <p:nvPr/>
        </p:nvCxnSpPr>
        <p:spPr bwMode="auto">
          <a:xfrm>
            <a:off x="32729131" y="26985010"/>
            <a:ext cx="1698756" cy="1292264"/>
          </a:xfrm>
          <a:prstGeom prst="curvedConnector3">
            <a:avLst>
              <a:gd name="adj1" fmla="val 35320"/>
            </a:avLst>
          </a:prstGeom>
          <a:solidFill>
            <a:schemeClr val="accent1"/>
          </a:solidFill>
          <a:ln w="1905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Box 143"/>
          <p:cNvSpPr txBox="1"/>
          <p:nvPr/>
        </p:nvSpPr>
        <p:spPr>
          <a:xfrm>
            <a:off x="15914718" y="16687800"/>
            <a:ext cx="107672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rgbClr val="002060"/>
                </a:solidFill>
              </a:rPr>
              <a:t>S</a:t>
            </a:r>
            <a:r>
              <a:rPr lang="en-US" sz="5000" b="1" dirty="0" smtClean="0">
                <a:solidFill>
                  <a:srgbClr val="002060"/>
                </a:solidFill>
              </a:rPr>
              <a:t>ee a need, fill a need</a:t>
            </a:r>
            <a:endParaRPr lang="en-US" sz="5000" b="1" dirty="0">
              <a:solidFill>
                <a:srgbClr val="002060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rgbClr val="002060"/>
                </a:solidFill>
              </a:rPr>
              <a:t>B</a:t>
            </a:r>
            <a:r>
              <a:rPr lang="en-US" sz="5000" b="1" dirty="0" smtClean="0">
                <a:solidFill>
                  <a:srgbClr val="002060"/>
                </a:solidFill>
              </a:rPr>
              <a:t>rainstorm </a:t>
            </a:r>
            <a:r>
              <a:rPr lang="en-US" sz="5000" b="1" dirty="0">
                <a:solidFill>
                  <a:srgbClr val="002060"/>
                </a:solidFill>
              </a:rPr>
              <a:t>innovative solutions </a:t>
            </a:r>
            <a:endParaRPr lang="en-US" sz="5000" b="1" dirty="0" smtClean="0">
              <a:solidFill>
                <a:srgbClr val="002060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rgbClr val="002060"/>
                </a:solidFill>
              </a:rPr>
              <a:t>W</a:t>
            </a:r>
            <a:r>
              <a:rPr lang="en-US" sz="5000" b="1" dirty="0" smtClean="0">
                <a:solidFill>
                  <a:srgbClr val="002060"/>
                </a:solidFill>
              </a:rPr>
              <a:t>ork as a team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rgbClr val="002060"/>
                </a:solidFill>
              </a:rPr>
              <a:t>L</a:t>
            </a:r>
            <a:r>
              <a:rPr lang="en-US" sz="5000" b="1" dirty="0" smtClean="0">
                <a:solidFill>
                  <a:srgbClr val="002060"/>
                </a:solidFill>
              </a:rPr>
              <a:t>earn from failure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rgbClr val="002060"/>
                </a:solidFill>
              </a:rPr>
              <a:t>R</a:t>
            </a:r>
            <a:r>
              <a:rPr lang="en-US" sz="5000" b="1" dirty="0" smtClean="0">
                <a:solidFill>
                  <a:srgbClr val="002060"/>
                </a:solidFill>
              </a:rPr>
              <a:t>efine solutions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rgbClr val="002060"/>
                </a:solidFill>
              </a:rPr>
              <a:t>C</a:t>
            </a:r>
            <a:r>
              <a:rPr lang="en-US" sz="5000" b="1" dirty="0" smtClean="0">
                <a:solidFill>
                  <a:srgbClr val="002060"/>
                </a:solidFill>
              </a:rPr>
              <a:t>ommunicate best solution</a:t>
            </a:r>
            <a:endParaRPr lang="en-US" sz="5000" b="1" dirty="0">
              <a:solidFill>
                <a:srgbClr val="002060"/>
              </a:solidFill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896600"/>
            <a:ext cx="3404761" cy="453968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45" y="14165110"/>
            <a:ext cx="4967257" cy="585260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0">
            <a:clrChange>
              <a:clrFrom>
                <a:srgbClr val="F2F3E3"/>
              </a:clrFrom>
              <a:clrTo>
                <a:srgbClr val="F2F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229" y="10988229"/>
            <a:ext cx="5089971" cy="5089971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9695687" y="13944600"/>
            <a:ext cx="7361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How can we THINK like engineers?</a:t>
            </a:r>
            <a:endParaRPr lang="en-US" sz="7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5432747" y="23012400"/>
            <a:ext cx="13001580" cy="120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Engineering Design Process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681" y="16819748"/>
            <a:ext cx="1558101" cy="1620652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7974094" y="16385723"/>
            <a:ext cx="40883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WATER &amp; STEAM</a:t>
            </a:r>
          </a:p>
          <a:p>
            <a:pPr algn="ctr"/>
            <a:r>
              <a:rPr lang="en-US" sz="3500" b="1" dirty="0" smtClean="0">
                <a:solidFill>
                  <a:srgbClr val="002060"/>
                </a:solidFill>
              </a:rPr>
              <a:t>Heat Energy Storage</a:t>
            </a: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847" y="18427476"/>
            <a:ext cx="1452553" cy="2756124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t="2564" r="1633" b="7692"/>
          <a:stretch/>
        </p:blipFill>
        <p:spPr>
          <a:xfrm>
            <a:off x="37718999" y="15555622"/>
            <a:ext cx="2057401" cy="2351378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7924800" y="15555622"/>
            <a:ext cx="66524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29150223" y="30510168"/>
            <a:ext cx="8856571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200" dirty="0" smtClean="0"/>
              <a:t>1) http://www.wkow.com/story/14696334/special-report-theres-an-app-for-that </a:t>
            </a:r>
          </a:p>
          <a:p>
            <a:pPr>
              <a:spcBef>
                <a:spcPct val="30000"/>
              </a:spcBef>
              <a:defRPr/>
            </a:pPr>
            <a:r>
              <a:rPr lang="en-US" sz="1200" dirty="0" smtClean="0"/>
              <a:t>2) https://www.pinterest.com/chan2216/conserve-energy/ 3) http</a:t>
            </a:r>
            <a:r>
              <a:rPr lang="en-US" sz="1200" dirty="0"/>
              <a:t>://completeelectrical.biz/outlet-sparks/</a:t>
            </a:r>
          </a:p>
          <a:p>
            <a:pPr>
              <a:spcBef>
                <a:spcPct val="30000"/>
              </a:spcBef>
              <a:defRPr/>
            </a:pPr>
            <a:r>
              <a:rPr lang="en-US" sz="1200" dirty="0" smtClean="0"/>
              <a:t>4</a:t>
            </a:r>
            <a:r>
              <a:rPr lang="en-US" sz="1200" dirty="0"/>
              <a:t>)</a:t>
            </a:r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www.clipartpanda.com/categories/coal-clip-art 5) http</a:t>
            </a:r>
            <a:r>
              <a:rPr lang="en-US" sz="1200" dirty="0"/>
              <a:t>://www.freeclipart.pw/clipart_images/steam-cloud-clipart-25079</a:t>
            </a:r>
          </a:p>
          <a:p>
            <a:pPr>
              <a:spcBef>
                <a:spcPct val="30000"/>
              </a:spcBef>
              <a:defRPr/>
            </a:pPr>
            <a:r>
              <a:rPr lang="en-US" sz="1200" dirty="0"/>
              <a:t>6</a:t>
            </a:r>
            <a:r>
              <a:rPr lang="en-US" sz="1200" dirty="0" smtClean="0"/>
              <a:t>) http</a:t>
            </a:r>
            <a:r>
              <a:rPr lang="en-US" sz="1200" dirty="0"/>
              <a:t>://</a:t>
            </a:r>
            <a:r>
              <a:rPr lang="en-US" sz="1200" dirty="0" smtClean="0"/>
              <a:t>all-free-download.com/free-vector/download/wind-turbine-clip-art_15577.html</a:t>
            </a:r>
            <a:endParaRPr lang="en-US" sz="1200" dirty="0"/>
          </a:p>
        </p:txBody>
      </p:sp>
      <p:sp>
        <p:nvSpPr>
          <p:cNvPr id="169" name="Rectangle 168"/>
          <p:cNvSpPr/>
          <p:nvPr/>
        </p:nvSpPr>
        <p:spPr>
          <a:xfrm>
            <a:off x="15645415" y="31008766"/>
            <a:ext cx="709572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200" dirty="0"/>
              <a:t>http://sharpenet.com/give-take/think-print-is-dead-think-again/</a:t>
            </a:r>
          </a:p>
          <a:p>
            <a:pPr>
              <a:spcBef>
                <a:spcPct val="30000"/>
              </a:spcBef>
              <a:defRPr/>
            </a:pPr>
            <a:r>
              <a:rPr lang="en-US" sz="1200" dirty="0"/>
              <a:t>http://</a:t>
            </a:r>
            <a:r>
              <a:rPr lang="en-US" sz="1200" dirty="0" smtClean="0"/>
              <a:t>www.keepcalmandposters.com/poster/4444010_keep_calm_and_think_like_an_engineer</a:t>
            </a:r>
            <a:endParaRPr lang="en-US" sz="1200" dirty="0"/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460200"/>
            <a:ext cx="5024474" cy="6699300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2728621" y="14675366"/>
            <a:ext cx="66063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Research group at </a:t>
            </a:r>
            <a:r>
              <a:rPr lang="en-US" sz="4400" b="1" dirty="0" err="1" smtClean="0">
                <a:solidFill>
                  <a:srgbClr val="002060"/>
                </a:solidFill>
              </a:rPr>
              <a:t>NanoWorld</a:t>
            </a:r>
            <a:r>
              <a:rPr lang="en-US" sz="4400" b="1" dirty="0" smtClean="0">
                <a:solidFill>
                  <a:srgbClr val="002060"/>
                </a:solidFill>
              </a:rPr>
              <a:t> Laboratories of UC aspires to create a rechargeable battery meeting these constraints: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307746" y="20357394"/>
            <a:ext cx="125295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2060"/>
                </a:solidFill>
              </a:rPr>
              <a:t>Safe for the environment and consumers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2060"/>
                </a:solidFill>
              </a:rPr>
              <a:t>Low cost of manufacturing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2060"/>
                </a:solidFill>
              </a:rPr>
              <a:t>Hold great amount of energy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2060"/>
                </a:solidFill>
              </a:rPr>
              <a:t>Hold charge for a week’s length of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2060"/>
                </a:solidFill>
              </a:rPr>
              <a:t>Charge within seconds!!!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-133" r="37122" b="133"/>
          <a:stretch/>
        </p:blipFill>
        <p:spPr>
          <a:xfrm>
            <a:off x="8567683" y="24478286"/>
            <a:ext cx="5661619" cy="66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10000</TotalTime>
  <Words>220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Berlin Sans FB Demi</vt:lpstr>
      <vt:lpstr>Lucida Bright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Anderson, Tiara</cp:lastModifiedBy>
  <cp:revision>125</cp:revision>
  <dcterms:created xsi:type="dcterms:W3CDTF">2004-07-26T21:45:23Z</dcterms:created>
  <dcterms:modified xsi:type="dcterms:W3CDTF">2017-07-19T19:55:15Z</dcterms:modified>
  <cp:category>science research poster</cp:category>
</cp:coreProperties>
</file>